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7"/>
  </p:notesMasterIdLst>
  <p:handoutMasterIdLst>
    <p:handoutMasterId r:id="rId18"/>
  </p:handoutMasterIdLst>
  <p:sldIdLst>
    <p:sldId id="309" r:id="rId3"/>
    <p:sldId id="336" r:id="rId4"/>
    <p:sldId id="346" r:id="rId5"/>
    <p:sldId id="334" r:id="rId6"/>
    <p:sldId id="340" r:id="rId7"/>
    <p:sldId id="333" r:id="rId8"/>
    <p:sldId id="335" r:id="rId9"/>
    <p:sldId id="331" r:id="rId10"/>
    <p:sldId id="337" r:id="rId11"/>
    <p:sldId id="339" r:id="rId12"/>
    <p:sldId id="345" r:id="rId13"/>
    <p:sldId id="342" r:id="rId14"/>
    <p:sldId id="332" r:id="rId15"/>
    <p:sldId id="34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praszam" id="{E75E278A-FF0E-49A4-B170-79828D63BBAD}">
          <p14:sldIdLst>
            <p14:sldId id="309"/>
            <p14:sldId id="336"/>
            <p14:sldId id="346"/>
            <p14:sldId id="334"/>
            <p14:sldId id="340"/>
            <p14:sldId id="333"/>
            <p14:sldId id="335"/>
            <p14:sldId id="331"/>
            <p14:sldId id="337"/>
            <p14:sldId id="339"/>
            <p14:sldId id="345"/>
            <p14:sldId id="342"/>
            <p14:sldId id="332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D2B4A6"/>
    <a:srgbClr val="734F29"/>
    <a:srgbClr val="D24726"/>
    <a:srgbClr val="DD462F"/>
    <a:srgbClr val="AEB785"/>
    <a:srgbClr val="EFD5A2"/>
    <a:srgbClr val="3B3026"/>
    <a:srgbClr val="ECE1CA"/>
    <a:srgbClr val="795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EBE2F2-6131-4792-90CE-F7AEA3FF89E2}" v="15" dt="2024-09-29T20:22:49.2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BCABC-D0BB-4B76-AF0F-92C8B4ADCAD8}" type="datetimeFigureOut">
              <a:rPr lang="pl-PL" smtClean="0"/>
              <a:t>21.11.2024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614A5-FE89-4E3C-979B-4EB99F481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760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pl-PL" smtClean="0"/>
              <a:t>21.11.2024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9216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8968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3941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3541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717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8520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0027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2716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990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2208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690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0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7989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705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rwsz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86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8" name="Prostokąt z zaokrąglonym rogiem 7"/>
          <p:cNvSpPr/>
          <p:nvPr userDrawn="1"/>
        </p:nvSpPr>
        <p:spPr>
          <a:xfrm flipV="1">
            <a:off x="-1048" y="-22742"/>
            <a:ext cx="12194093" cy="5869883"/>
          </a:xfrm>
          <a:custGeom>
            <a:avLst/>
            <a:gdLst>
              <a:gd name="connsiteX0" fmla="*/ 0 w 12192000"/>
              <a:gd name="connsiteY0" fmla="*/ 0 h 4988140"/>
              <a:gd name="connsiteX1" fmla="*/ 11360627 w 12192000"/>
              <a:gd name="connsiteY1" fmla="*/ 0 h 4988140"/>
              <a:gd name="connsiteX2" fmla="*/ 12192000 w 12192000"/>
              <a:gd name="connsiteY2" fmla="*/ 831373 h 4988140"/>
              <a:gd name="connsiteX3" fmla="*/ 12192000 w 12192000"/>
              <a:gd name="connsiteY3" fmla="*/ 4988140 h 4988140"/>
              <a:gd name="connsiteX4" fmla="*/ 0 w 12192000"/>
              <a:gd name="connsiteY4" fmla="*/ 4988140 h 4988140"/>
              <a:gd name="connsiteX5" fmla="*/ 0 w 12192000"/>
              <a:gd name="connsiteY5" fmla="*/ 0 h 4988140"/>
              <a:gd name="connsiteX0" fmla="*/ 0 w 12192000"/>
              <a:gd name="connsiteY0" fmla="*/ 0 h 5717483"/>
              <a:gd name="connsiteX1" fmla="*/ 11360627 w 12192000"/>
              <a:gd name="connsiteY1" fmla="*/ 0 h 5717483"/>
              <a:gd name="connsiteX2" fmla="*/ 12192000 w 12192000"/>
              <a:gd name="connsiteY2" fmla="*/ 831373 h 5717483"/>
              <a:gd name="connsiteX3" fmla="*/ 12192000 w 12192000"/>
              <a:gd name="connsiteY3" fmla="*/ 4988140 h 5717483"/>
              <a:gd name="connsiteX4" fmla="*/ 0 w 12192000"/>
              <a:gd name="connsiteY4" fmla="*/ 5717483 h 5717483"/>
              <a:gd name="connsiteX5" fmla="*/ 0 w 12192000"/>
              <a:gd name="connsiteY5" fmla="*/ 0 h 5717483"/>
              <a:gd name="connsiteX0" fmla="*/ 0 w 12192000"/>
              <a:gd name="connsiteY0" fmla="*/ 0 h 5717483"/>
              <a:gd name="connsiteX1" fmla="*/ 11360627 w 12192000"/>
              <a:gd name="connsiteY1" fmla="*/ 0 h 5717483"/>
              <a:gd name="connsiteX2" fmla="*/ 12192000 w 12192000"/>
              <a:gd name="connsiteY2" fmla="*/ 831373 h 5717483"/>
              <a:gd name="connsiteX3" fmla="*/ 12181114 w 12192000"/>
              <a:gd name="connsiteY3" fmla="*/ 5706597 h 5717483"/>
              <a:gd name="connsiteX4" fmla="*/ 0 w 12192000"/>
              <a:gd name="connsiteY4" fmla="*/ 5717483 h 5717483"/>
              <a:gd name="connsiteX5" fmla="*/ 0 w 12192000"/>
              <a:gd name="connsiteY5" fmla="*/ 0 h 5717483"/>
              <a:gd name="connsiteX0" fmla="*/ 0 w 12192000"/>
              <a:gd name="connsiteY0" fmla="*/ 0 h 5706597"/>
              <a:gd name="connsiteX1" fmla="*/ 11360627 w 12192000"/>
              <a:gd name="connsiteY1" fmla="*/ 0 h 5706597"/>
              <a:gd name="connsiteX2" fmla="*/ 12192000 w 12192000"/>
              <a:gd name="connsiteY2" fmla="*/ 831373 h 5706597"/>
              <a:gd name="connsiteX3" fmla="*/ 12181114 w 12192000"/>
              <a:gd name="connsiteY3" fmla="*/ 5706597 h 5706597"/>
              <a:gd name="connsiteX4" fmla="*/ 10886 w 12192000"/>
              <a:gd name="connsiteY4" fmla="*/ 5706597 h 5706597"/>
              <a:gd name="connsiteX5" fmla="*/ 0 w 12192000"/>
              <a:gd name="connsiteY5" fmla="*/ 0 h 5706597"/>
              <a:gd name="connsiteX0" fmla="*/ 1047 w 12193047"/>
              <a:gd name="connsiteY0" fmla="*/ 0 h 5706597"/>
              <a:gd name="connsiteX1" fmla="*/ 11361674 w 12193047"/>
              <a:gd name="connsiteY1" fmla="*/ 0 h 5706597"/>
              <a:gd name="connsiteX2" fmla="*/ 12193047 w 12193047"/>
              <a:gd name="connsiteY2" fmla="*/ 831373 h 5706597"/>
              <a:gd name="connsiteX3" fmla="*/ 12182161 w 12193047"/>
              <a:gd name="connsiteY3" fmla="*/ 5706597 h 5706597"/>
              <a:gd name="connsiteX4" fmla="*/ 1047 w 12193047"/>
              <a:gd name="connsiteY4" fmla="*/ 5706597 h 5706597"/>
              <a:gd name="connsiteX5" fmla="*/ 1047 w 12193047"/>
              <a:gd name="connsiteY5" fmla="*/ 0 h 5706597"/>
              <a:gd name="connsiteX0" fmla="*/ 1047 w 12194094"/>
              <a:gd name="connsiteY0" fmla="*/ 0 h 5706597"/>
              <a:gd name="connsiteX1" fmla="*/ 11361674 w 12194094"/>
              <a:gd name="connsiteY1" fmla="*/ 0 h 5706597"/>
              <a:gd name="connsiteX2" fmla="*/ 12193047 w 12194094"/>
              <a:gd name="connsiteY2" fmla="*/ 831373 h 5706597"/>
              <a:gd name="connsiteX3" fmla="*/ 12193047 w 12194094"/>
              <a:gd name="connsiteY3" fmla="*/ 5695712 h 5706597"/>
              <a:gd name="connsiteX4" fmla="*/ 1047 w 12194094"/>
              <a:gd name="connsiteY4" fmla="*/ 5706597 h 5706597"/>
              <a:gd name="connsiteX5" fmla="*/ 1047 w 12194094"/>
              <a:gd name="connsiteY5" fmla="*/ 0 h 5706597"/>
              <a:gd name="connsiteX0" fmla="*/ 1047 w 12194094"/>
              <a:gd name="connsiteY0" fmla="*/ 0 h 5858997"/>
              <a:gd name="connsiteX1" fmla="*/ 11361674 w 12194094"/>
              <a:gd name="connsiteY1" fmla="*/ 0 h 5858997"/>
              <a:gd name="connsiteX2" fmla="*/ 12193047 w 12194094"/>
              <a:gd name="connsiteY2" fmla="*/ 831373 h 5858997"/>
              <a:gd name="connsiteX3" fmla="*/ 12193047 w 12194094"/>
              <a:gd name="connsiteY3" fmla="*/ 5695712 h 5858997"/>
              <a:gd name="connsiteX4" fmla="*/ 1047 w 12194094"/>
              <a:gd name="connsiteY4" fmla="*/ 5858997 h 5858997"/>
              <a:gd name="connsiteX5" fmla="*/ 1047 w 12194094"/>
              <a:gd name="connsiteY5" fmla="*/ 0 h 5858997"/>
              <a:gd name="connsiteX0" fmla="*/ 1047 w 12204414"/>
              <a:gd name="connsiteY0" fmla="*/ 0 h 5858998"/>
              <a:gd name="connsiteX1" fmla="*/ 11361674 w 12204414"/>
              <a:gd name="connsiteY1" fmla="*/ 0 h 5858998"/>
              <a:gd name="connsiteX2" fmla="*/ 12193047 w 12204414"/>
              <a:gd name="connsiteY2" fmla="*/ 831373 h 5858998"/>
              <a:gd name="connsiteX3" fmla="*/ 12203932 w 12204414"/>
              <a:gd name="connsiteY3" fmla="*/ 5858998 h 5858998"/>
              <a:gd name="connsiteX4" fmla="*/ 1047 w 12204414"/>
              <a:gd name="connsiteY4" fmla="*/ 5858997 h 5858998"/>
              <a:gd name="connsiteX5" fmla="*/ 1047 w 12204414"/>
              <a:gd name="connsiteY5" fmla="*/ 0 h 5858998"/>
              <a:gd name="connsiteX0" fmla="*/ 1047 w 12204414"/>
              <a:gd name="connsiteY0" fmla="*/ 0 h 5858998"/>
              <a:gd name="connsiteX1" fmla="*/ 11361674 w 12204414"/>
              <a:gd name="connsiteY1" fmla="*/ 0 h 5858998"/>
              <a:gd name="connsiteX2" fmla="*/ 12193047 w 12204414"/>
              <a:gd name="connsiteY2" fmla="*/ 831373 h 5858998"/>
              <a:gd name="connsiteX3" fmla="*/ 12203932 w 12204414"/>
              <a:gd name="connsiteY3" fmla="*/ 5858998 h 5858998"/>
              <a:gd name="connsiteX4" fmla="*/ 1047 w 12204414"/>
              <a:gd name="connsiteY4" fmla="*/ 5858997 h 5858998"/>
              <a:gd name="connsiteX5" fmla="*/ 1047 w 12204414"/>
              <a:gd name="connsiteY5" fmla="*/ 0 h 5858998"/>
              <a:gd name="connsiteX0" fmla="*/ 1047 w 12193047"/>
              <a:gd name="connsiteY0" fmla="*/ 0 h 5858998"/>
              <a:gd name="connsiteX1" fmla="*/ 11361674 w 12193047"/>
              <a:gd name="connsiteY1" fmla="*/ 0 h 5858998"/>
              <a:gd name="connsiteX2" fmla="*/ 12193047 w 12193047"/>
              <a:gd name="connsiteY2" fmla="*/ 831373 h 5858998"/>
              <a:gd name="connsiteX3" fmla="*/ 12182160 w 12193047"/>
              <a:gd name="connsiteY3" fmla="*/ 5858998 h 5858998"/>
              <a:gd name="connsiteX4" fmla="*/ 1047 w 12193047"/>
              <a:gd name="connsiteY4" fmla="*/ 5858997 h 5858998"/>
              <a:gd name="connsiteX5" fmla="*/ 1047 w 12193047"/>
              <a:gd name="connsiteY5" fmla="*/ 0 h 5858998"/>
              <a:gd name="connsiteX0" fmla="*/ 1047 w 12194093"/>
              <a:gd name="connsiteY0" fmla="*/ 0 h 5869883"/>
              <a:gd name="connsiteX1" fmla="*/ 11361674 w 12194093"/>
              <a:gd name="connsiteY1" fmla="*/ 0 h 5869883"/>
              <a:gd name="connsiteX2" fmla="*/ 12193047 w 12194093"/>
              <a:gd name="connsiteY2" fmla="*/ 831373 h 5869883"/>
              <a:gd name="connsiteX3" fmla="*/ 12193046 w 12194093"/>
              <a:gd name="connsiteY3" fmla="*/ 5869883 h 5869883"/>
              <a:gd name="connsiteX4" fmla="*/ 1047 w 12194093"/>
              <a:gd name="connsiteY4" fmla="*/ 5858997 h 5869883"/>
              <a:gd name="connsiteX5" fmla="*/ 1047 w 12194093"/>
              <a:gd name="connsiteY5" fmla="*/ 0 h 586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4093" h="5869883">
                <a:moveTo>
                  <a:pt x="1047" y="0"/>
                </a:moveTo>
                <a:lnTo>
                  <a:pt x="11361674" y="0"/>
                </a:lnTo>
                <a:cubicBezTo>
                  <a:pt x="11820829" y="0"/>
                  <a:pt x="12193047" y="372218"/>
                  <a:pt x="12193047" y="831373"/>
                </a:cubicBezTo>
                <a:cubicBezTo>
                  <a:pt x="12189418" y="2456448"/>
                  <a:pt x="12196675" y="4244808"/>
                  <a:pt x="12193046" y="5869883"/>
                </a:cubicBezTo>
                <a:lnTo>
                  <a:pt x="1047" y="5858997"/>
                </a:lnTo>
                <a:cubicBezTo>
                  <a:pt x="-2582" y="3956798"/>
                  <a:pt x="4676" y="1902199"/>
                  <a:pt x="1047" y="0"/>
                </a:cubicBezTo>
                <a:close/>
              </a:path>
            </a:pathLst>
          </a:cu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1" name="Łza 10"/>
          <p:cNvSpPr/>
          <p:nvPr userDrawn="1"/>
        </p:nvSpPr>
        <p:spPr>
          <a:xfrm rot="16200000">
            <a:off x="10513035" y="5165914"/>
            <a:ext cx="1306450" cy="1366634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158524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FA13-2D7A-40C9-AD8D-4522F71432DA}" type="datetime1">
              <a:rPr lang="pl-PL" smtClean="0"/>
              <a:t>21.11.2024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</a:p>
        </p:txBody>
      </p:sp>
      <p:sp>
        <p:nvSpPr>
          <p:cNvPr id="9" name="Prostokąt z zaokrąglonym rogiem 8"/>
          <p:cNvSpPr/>
          <p:nvPr userDrawn="1"/>
        </p:nvSpPr>
        <p:spPr>
          <a:xfrm flipV="1">
            <a:off x="0" y="-15770"/>
            <a:ext cx="12192000" cy="1104254"/>
          </a:xfrm>
          <a:prstGeom prst="round1Rect">
            <a:avLst>
              <a:gd name="adj" fmla="val 39535"/>
            </a:avLst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0" name="Łza 9"/>
          <p:cNvSpPr/>
          <p:nvPr userDrawn="1"/>
        </p:nvSpPr>
        <p:spPr>
          <a:xfrm rot="16200000">
            <a:off x="10632123" y="392794"/>
            <a:ext cx="1124346" cy="1124556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4" name="Tytuł 1"/>
          <p:cNvSpPr txBox="1">
            <a:spLocks/>
          </p:cNvSpPr>
          <p:nvPr userDrawn="1"/>
        </p:nvSpPr>
        <p:spPr>
          <a:xfrm>
            <a:off x="604434" y="0"/>
            <a:ext cx="10749367" cy="9688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 zaokrąglonym rogiem 9"/>
          <p:cNvSpPr/>
          <p:nvPr userDrawn="1"/>
        </p:nvSpPr>
        <p:spPr>
          <a:xfrm flipV="1">
            <a:off x="0" y="0"/>
            <a:ext cx="12192000" cy="1332854"/>
          </a:xfrm>
          <a:prstGeom prst="round1Rect">
            <a:avLst>
              <a:gd name="adj" fmla="val 39535"/>
            </a:avLst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rgbClr val="58595B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 lang="en-US" sz="1400" smtClean="0">
                <a:solidFill>
                  <a:srgbClr val="58595B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 lang="en-US" sz="1200" smtClean="0">
                <a:solidFill>
                  <a:srgbClr val="58595B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 lang="en-US" sz="1100" smtClean="0">
                <a:solidFill>
                  <a:srgbClr val="58595B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 lang="en-US" sz="1100">
                <a:solidFill>
                  <a:srgbClr val="58595B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/>
              <a:t>Kliknij, aby edytować style wzorca tekstu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/>
              <a:t>Drugi poziom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/>
              <a:t>Trzeci poziom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/>
              <a:t>Czwarty poziom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06E-61FC-4DF0-B4B2-F48309153FF5}" type="datetime1">
              <a:rPr lang="pl-PL" smtClean="0"/>
              <a:t>21.11.2024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</a:p>
        </p:txBody>
      </p:sp>
      <p:sp>
        <p:nvSpPr>
          <p:cNvPr id="11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350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/>
              <a:t>Kliknij, aby edytować style wzorca tekstu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/>
              <a:t>Drugi poziom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/>
              <a:t>Trzeci poziom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/>
              <a:t>Czwarty poziom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/>
              <a:t>Piąty poziom</a:t>
            </a:r>
          </a:p>
        </p:txBody>
      </p:sp>
      <p:sp>
        <p:nvSpPr>
          <p:cNvPr id="16" name="Łza 15"/>
          <p:cNvSpPr/>
          <p:nvPr userDrawn="1"/>
        </p:nvSpPr>
        <p:spPr>
          <a:xfrm rot="16200000">
            <a:off x="10338233" y="573257"/>
            <a:ext cx="1407088" cy="1407351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68874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za 6"/>
          <p:cNvSpPr/>
          <p:nvPr/>
        </p:nvSpPr>
        <p:spPr>
          <a:xfrm>
            <a:off x="6732702" y="0"/>
            <a:ext cx="5454000" cy="5455020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DDDE-4B74-4BA4-AD64-0E207FAEBBFD}" type="datetime1">
              <a:rPr lang="pl-PL" smtClean="0"/>
              <a:t>21.11.2024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</a:p>
        </p:txBody>
      </p:sp>
    </p:spTree>
    <p:extLst>
      <p:ext uri="{BB962C8B-B14F-4D97-AF65-F5344CB8AC3E}">
        <p14:creationId xmlns:p14="http://schemas.microsoft.com/office/powerpoint/2010/main" val="231667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za 6"/>
          <p:cNvSpPr/>
          <p:nvPr/>
        </p:nvSpPr>
        <p:spPr>
          <a:xfrm>
            <a:off x="6732702" y="0"/>
            <a:ext cx="5454000" cy="5455020"/>
          </a:xfrm>
          <a:prstGeom prst="teardrop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DDDE-4B74-4BA4-AD64-0E207FAEBBFD}" type="datetime1">
              <a:rPr lang="pl-PL" smtClean="0"/>
              <a:t>21.11.2024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</a:p>
        </p:txBody>
      </p:sp>
    </p:spTree>
    <p:extLst>
      <p:ext uri="{BB962C8B-B14F-4D97-AF65-F5344CB8AC3E}">
        <p14:creationId xmlns:p14="http://schemas.microsoft.com/office/powerpoint/2010/main" val="296166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za 6"/>
          <p:cNvSpPr/>
          <p:nvPr userDrawn="1"/>
        </p:nvSpPr>
        <p:spPr>
          <a:xfrm>
            <a:off x="6745351" y="0"/>
            <a:ext cx="5454000" cy="5455020"/>
          </a:xfrm>
          <a:prstGeom prst="teardrop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DDDE-4B74-4BA4-AD64-0E207FAEBBFD}" type="datetime1">
              <a:rPr lang="pl-PL" smtClean="0"/>
              <a:t>21.11.2024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</a:p>
        </p:txBody>
      </p:sp>
      <p:sp>
        <p:nvSpPr>
          <p:cNvPr id="8" name="Łza 7"/>
          <p:cNvSpPr/>
          <p:nvPr userDrawn="1"/>
        </p:nvSpPr>
        <p:spPr>
          <a:xfrm rot="16200000">
            <a:off x="5696107" y="1980184"/>
            <a:ext cx="3114986" cy="3115569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324570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129B-C6BA-4A32-B610-6C9ABFC6670D}" type="datetime1">
              <a:rPr lang="pl-PL" smtClean="0"/>
              <a:t>21.11.2024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</a:p>
        </p:txBody>
      </p:sp>
    </p:spTree>
    <p:extLst>
      <p:ext uri="{BB962C8B-B14F-4D97-AF65-F5344CB8AC3E}">
        <p14:creationId xmlns:p14="http://schemas.microsoft.com/office/powerpoint/2010/main" val="97463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E038D-F4C6-4CBF-8ADB-4BFCC40F692D}" type="datetime1">
              <a:rPr lang="pl-PL" smtClean="0"/>
              <a:t>21.11.2024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Związek Miast Polskich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62" r:id="rId3"/>
    <p:sldLayoutId id="2147483678" r:id="rId4"/>
    <p:sldLayoutId id="2147483674" r:id="rId5"/>
    <p:sldLayoutId id="2147483675" r:id="rId6"/>
    <p:sldLayoutId id="2147483676" r:id="rId7"/>
    <p:sldLayoutId id="2147483680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58595B"/>
          </a:solidFill>
          <a:latin typeface="+mj-lt"/>
          <a:ea typeface="Roboto Light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+mn-lt"/>
          <a:ea typeface="Roboto Light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+mn-lt"/>
          <a:ea typeface="Roboto Light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+mn-lt"/>
          <a:ea typeface="Roboto Ligh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+mn-lt"/>
          <a:ea typeface="Roboto Ligh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+mn-lt"/>
          <a:ea typeface="Roboto Ligh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609726" y="2420080"/>
            <a:ext cx="10972548" cy="243225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Gmina Kramsk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Zwiększa dostępność do dobrej jakości edukacji przedszkolnej</a:t>
            </a:r>
            <a:endParaRPr lang="pl-PL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308F099-8DC4-56E4-5F05-21CCDFABA1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897" y="5566785"/>
            <a:ext cx="9810206" cy="100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5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683046" y="1994053"/>
            <a:ext cx="10972548" cy="243225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308F099-8DC4-56E4-5F05-21CCDFABA1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897" y="5566785"/>
            <a:ext cx="9810206" cy="100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8E922BC-452C-B462-AE97-0CC86011C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20" y="0"/>
            <a:ext cx="10172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77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308F099-8DC4-56E4-5F05-21CCDFABA1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897" y="5566785"/>
            <a:ext cx="9810206" cy="100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Obraz zawierający w pomieszczeniu, ściana, dom, meble&#10;&#10;Opis wygenerowany automatycznie">
            <a:extLst>
              <a:ext uri="{FF2B5EF4-FFF2-40B4-BE49-F238E27FC236}">
                <a16:creationId xmlns:a16="http://schemas.microsoft.com/office/drawing/2014/main" id="{618A8F93-3A56-8A75-0949-A4C3377EC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" y="0"/>
            <a:ext cx="12173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67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609726" y="1817407"/>
            <a:ext cx="10972548" cy="243225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308F099-8DC4-56E4-5F05-21CCDFABA1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897" y="5566785"/>
            <a:ext cx="9810206" cy="100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Obraz zawierający ściana, w pomieszczeniu, meble, zieleń&#10;&#10;Opis wygenerowany automatycznie">
            <a:extLst>
              <a:ext uri="{FF2B5EF4-FFF2-40B4-BE49-F238E27FC236}">
                <a16:creationId xmlns:a16="http://schemas.microsoft.com/office/drawing/2014/main" id="{5BB4E6AD-1EF1-27D1-4702-9D308AD7F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" y="0"/>
            <a:ext cx="12173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65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308F099-8DC4-56E4-5F05-21CCDFABA1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897" y="5566785"/>
            <a:ext cx="9810206" cy="100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3588B3D-4BD0-715D-C636-5E0664CE2B2F}"/>
              </a:ext>
            </a:extLst>
          </p:cNvPr>
          <p:cNvSpPr txBox="1"/>
          <p:nvPr/>
        </p:nvSpPr>
        <p:spPr>
          <a:xfrm>
            <a:off x="1901536" y="2140527"/>
            <a:ext cx="7239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#FunduszeUE  #FunduszeEuropejskie</a:t>
            </a:r>
          </a:p>
        </p:txBody>
      </p:sp>
    </p:spTree>
    <p:extLst>
      <p:ext uri="{BB962C8B-B14F-4D97-AF65-F5344CB8AC3E}">
        <p14:creationId xmlns:p14="http://schemas.microsoft.com/office/powerpoint/2010/main" val="3470584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378335" y="1912041"/>
            <a:ext cx="10972548" cy="243225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Wartość projektu: 5 764 416,90 zł</a:t>
            </a:r>
            <a:endParaRPr lang="pl-PL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Kwota dofinansowania: 4 605 504,90 zł.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Termin realizacji 01.06.2024r. </a:t>
            </a:r>
            <a:r>
              <a:rPr lang="pl-PL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- </a:t>
            </a:r>
            <a: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31.08.2026r.</a:t>
            </a:r>
            <a:endParaRPr lang="pl-PL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308F099-8DC4-56E4-5F05-21CCDFABA1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897" y="5514831"/>
            <a:ext cx="9810206" cy="100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66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609726" y="2482425"/>
            <a:ext cx="10972548" cy="243225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l-PL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308F099-8DC4-56E4-5F05-21CCDFABA1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897" y="5566785"/>
            <a:ext cx="9810206" cy="100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Obraz zawierający na wolnym powietrzu, okno, budynek, dom&#10;&#10;Opis wygenerowany automatycznie">
            <a:extLst>
              <a:ext uri="{FF2B5EF4-FFF2-40B4-BE49-F238E27FC236}">
                <a16:creationId xmlns:a16="http://schemas.microsoft.com/office/drawing/2014/main" id="{4431D37A-FB6E-5EDE-0197-5CE1C147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" y="0"/>
            <a:ext cx="12173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609726" y="2482425"/>
            <a:ext cx="10972548" cy="243225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l-PL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308F099-8DC4-56E4-5F05-21CCDFABA1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897" y="5566785"/>
            <a:ext cx="9810206" cy="100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Obraz zawierający na wolnym powietrzu, okno, niebo, budynek&#10;&#10;Opis wygenerowany automatycznie">
            <a:extLst>
              <a:ext uri="{FF2B5EF4-FFF2-40B4-BE49-F238E27FC236}">
                <a16:creationId xmlns:a16="http://schemas.microsoft.com/office/drawing/2014/main" id="{C7F695EC-283B-349F-3038-51C088C98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" y="0"/>
            <a:ext cx="12173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7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683046" y="1994053"/>
            <a:ext cx="10972548" cy="243225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anchor="t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 pt. „</a:t>
            </a:r>
            <a:r>
              <a:rPr lang="pl-PL" sz="2400" b="1" kern="100" dirty="0">
                <a:effectLst/>
                <a:latin typeface="Open S"/>
                <a:ea typeface="Calibri" panose="020F0502020204030204" pitchFamily="34" charset="0"/>
                <a:cs typeface="Calibri" panose="020F0502020204030204" pitchFamily="34" charset="0"/>
              </a:rPr>
              <a:t>Ja też chcę być przedszkolakiem w gminie Kramsk</a:t>
            </a: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”, nr 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FEWP.06.07-IZ.00-0017/23</a:t>
            </a: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realizowany w ramach Programu Regionalnego Fundusze Europejskie dla Wielkopolski 2021-2027,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Priorytet 6: Fundusze Europejskie dla Wielkopolski o silniejszym wymiarze społecznym (EFS+),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Działanie 6.7 Edukacja przedszkolna, ogólna oraz kształcenie zawodowe.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308F099-8DC4-56E4-5F05-21CCDFABA1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897" y="5566785"/>
            <a:ext cx="9810206" cy="100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648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488373" y="945574"/>
            <a:ext cx="11239958" cy="347034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CELEM PROJEKTU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jest zwiększenie dostępności do dobrej jakości edukacji przedszkolnej dla 79-ciorga 3,4 i 5 latków poprzez utworzenie 4 nowych oddziałów w okresie od 01.06.2024r.-31.08.2026r.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oraz wyrównywanie zdiagnozowanych deficytów poprzez dodatkowe zajęcia z edukacji matematycznej „Mały Pitagoras”, zajęcia </a:t>
            </a:r>
            <a:r>
              <a:rPr lang="pl-PL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taneczno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muzyczne oraz zajęcia specjalistyczne z integracji sensorycznej. 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308F099-8DC4-56E4-5F05-21CCDFABA1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897" y="5566785"/>
            <a:ext cx="9810206" cy="100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82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683046" y="1994053"/>
            <a:ext cx="10972548" cy="243225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308F099-8DC4-56E4-5F05-21CCDFABA1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897" y="5566785"/>
            <a:ext cx="9810206" cy="100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Obraz zawierający ściana, w pomieszczeniu, podłoga, półka&#10;&#10;Opis wygenerowany automatycznie">
            <a:extLst>
              <a:ext uri="{FF2B5EF4-FFF2-40B4-BE49-F238E27FC236}">
                <a16:creationId xmlns:a16="http://schemas.microsoft.com/office/drawing/2014/main" id="{3059828B-10B8-35FE-B7A2-09373ED93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" y="0"/>
            <a:ext cx="12173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12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609726" y="1962880"/>
            <a:ext cx="10972548" cy="243225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308F099-8DC4-56E4-5F05-21CCDFABA1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897" y="5566785"/>
            <a:ext cx="9810206" cy="100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Obraz zawierający ściana, w pomieszczeniu, podłoga, półka&#10;&#10;Opis wygenerowany automatycznie">
            <a:extLst>
              <a:ext uri="{FF2B5EF4-FFF2-40B4-BE49-F238E27FC236}">
                <a16:creationId xmlns:a16="http://schemas.microsoft.com/office/drawing/2014/main" id="{E676BC45-76D8-D2FA-8AC5-AA104E391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" y="0"/>
            <a:ext cx="12173964" cy="6858000"/>
          </a:xfrm>
          <a:prstGeom prst="rect">
            <a:avLst/>
          </a:prstGeom>
        </p:spPr>
      </p:pic>
      <p:pic>
        <p:nvPicPr>
          <p:cNvPr id="6" name="Obraz 5" descr="Obraz zawierający ściana, w pomieszczeniu, miniatura, zabawka&#10;&#10;Opis wygenerowany automatycznie">
            <a:extLst>
              <a:ext uri="{FF2B5EF4-FFF2-40B4-BE49-F238E27FC236}">
                <a16:creationId xmlns:a16="http://schemas.microsoft.com/office/drawing/2014/main" id="{D5AD3015-6A7B-9696-8E71-8AF4D1E829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" y="0"/>
            <a:ext cx="12173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1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609726" y="1817407"/>
            <a:ext cx="10972548" cy="243225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anchor="t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CELEM PROJEKTU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jest zwiększenie dostępności do dobrej jakości edukacji przedszkolnej dla 79-ciorga 3,4 i 5 latków poprzez utworzenie 4 nowych oddziałów w okresie od </a:t>
            </a:r>
            <a: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01.06.2024r.-31.08.2026r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oraz wyrównywanie zdiagnozowanych deficytów poprzez dodatkowe zajęcia dla 179 dzieci: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edukacji matematycznej „Mały Pitagoras”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ajęcia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taneczno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muzyczne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zajęcia specjalistyczne z integracji sensorycznej.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308F099-8DC4-56E4-5F05-21CCDFABA1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897" y="5566785"/>
            <a:ext cx="9810206" cy="100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Obraz zawierający w pomieszczeniu, ściana, meble, półka&#10;&#10;Opis wygenerowany automatycznie">
            <a:extLst>
              <a:ext uri="{FF2B5EF4-FFF2-40B4-BE49-F238E27FC236}">
                <a16:creationId xmlns:a16="http://schemas.microsoft.com/office/drawing/2014/main" id="{A547FB30-D7A7-A7DA-877C-413CCF8A2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6" y="0"/>
            <a:ext cx="11016867" cy="6858000"/>
          </a:xfrm>
          <a:prstGeom prst="rect">
            <a:avLst/>
          </a:prstGeom>
        </p:spPr>
      </p:pic>
      <p:pic>
        <p:nvPicPr>
          <p:cNvPr id="6" name="Obraz 5" descr="Obraz zawierający w pomieszczeniu, ściana, dom, domek dla lalek&#10;&#10;Opis wygenerowany automatycznie">
            <a:extLst>
              <a:ext uri="{FF2B5EF4-FFF2-40B4-BE49-F238E27FC236}">
                <a16:creationId xmlns:a16="http://schemas.microsoft.com/office/drawing/2014/main" id="{8FC3DACC-5732-3DD3-796D-3A07ED96FD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" y="0"/>
            <a:ext cx="12173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8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683046" y="1994053"/>
            <a:ext cx="10972548" cy="243225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anchor="t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Dzieci w przedszkolu w Kramsku będą mogły skorzystać ze specjalistycznej pomocy z zakresu treningu słuchowego metodą </a:t>
            </a:r>
            <a:r>
              <a:rPr lang="pl-PL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Tomatisa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metodą </a:t>
            </a:r>
            <a:r>
              <a:rPr lang="pl-PL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Biofeedback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oraz zajęciami specjalistycznymi z integracji sensorycznej.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Łącznie projekt oferować będzie szereg ciekawych zajęć i wsparcia dla 179 dzieci przez okres 24 miesięcy. 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308F099-8DC4-56E4-5F05-21CCDFABA1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897" y="5566785"/>
            <a:ext cx="9810206" cy="100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2782747"/>
      </p:ext>
    </p:extLst>
  </p:cSld>
  <p:clrMapOvr>
    <a:masterClrMapping/>
  </p:clrMapOvr>
</p:sld>
</file>

<file path=ppt/theme/theme1.xml><?xml version="1.0" encoding="utf-8"?>
<a:theme xmlns:a="http://schemas.openxmlformats.org/drawingml/2006/main" name="ZM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ZMP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_TP102923943" id="{01FC8EAD-4A0B-4F26-87F4-4BA89417ECDB}" vid="{16E11136-12C7-4FC0-81A3-8AEFAFB807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257</Words>
  <Application>Microsoft Office PowerPoint</Application>
  <PresentationFormat>Panoramiczny</PresentationFormat>
  <Paragraphs>32</Paragraphs>
  <Slides>14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Arial</vt:lpstr>
      <vt:lpstr>Calibri</vt:lpstr>
      <vt:lpstr>Open S</vt:lpstr>
      <vt:lpstr>Tahoma</vt:lpstr>
      <vt:lpstr>Times New Roman</vt:lpstr>
      <vt:lpstr>ZMP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</cp:revision>
  <dcterms:created xsi:type="dcterms:W3CDTF">2017-01-02T12:00:26Z</dcterms:created>
  <dcterms:modified xsi:type="dcterms:W3CDTF">2024-11-21T09:21:44Z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